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12"/>
  </p:notesMasterIdLst>
  <p:sldIdLst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6E413-611D-4718-BA56-BE7CCB1D76AF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48E1E-D0AB-400D-8A60-3597AEC54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02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8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9636-BEE7-40C5-B2BC-1C5DC54BA9FE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4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8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9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7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8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4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3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0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17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7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66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91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3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5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9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4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6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1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4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7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2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3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4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3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35E9AFA-74CA-43FD-B0B3-FCF38CD6E40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0184B10-419B-400D-A6EF-274E7AE07B5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1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hetccv-woonoverlast.nl/cas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hetccv-woonoverlast.nl/woonoverlas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056784" cy="17074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Team </a:t>
            </a:r>
            <a:r>
              <a:rPr lang="en-US" b="1" dirty="0" err="1">
                <a:solidFill>
                  <a:schemeClr val="bg1"/>
                </a:solidFill>
              </a:rPr>
              <a:t>Ernstige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Overlast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TEO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4536504" cy="1752600"/>
          </a:xfrm>
        </p:spPr>
        <p:txBody>
          <a:bodyPr>
            <a:normAutofit/>
          </a:bodyPr>
          <a:lstStyle/>
          <a:p>
            <a:endParaRPr lang="nl-NL" sz="3600" b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1026" name="Picture 2" descr="C:\Users\Rbelt\AppData\Local\Microsoft\Windows\Temporary Internet Files\Content.IE5\Y073ZJSZ\s1152x864_dfb229f076dafc319f52df9b002de6405902987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888432" cy="26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9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389932" y="1285394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l-NL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918299" y="398116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4400" b="1" dirty="0">
                <a:solidFill>
                  <a:prstClr val="white"/>
                </a:solidFill>
              </a:rPr>
              <a:t>Waarom TEO?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7" y="1348568"/>
            <a:ext cx="7725792" cy="45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7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356793" y="1285394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899592" y="462071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4400" b="1" dirty="0">
                <a:solidFill>
                  <a:prstClr val="white"/>
                </a:solidFill>
              </a:rPr>
              <a:t>Het doel van TEO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40" y="1556792"/>
            <a:ext cx="4038625" cy="40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356793" y="1196752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nl-NL" sz="1000" dirty="0">
              <a:solidFill>
                <a:srgbClr val="1F497D"/>
              </a:solidFill>
            </a:endParaRPr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899592" y="417342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4400" b="1" dirty="0">
                <a:solidFill>
                  <a:prstClr val="white"/>
                </a:solidFill>
              </a:rPr>
              <a:t>Samen zijn we TEO </a:t>
            </a:r>
          </a:p>
        </p:txBody>
      </p:sp>
      <p:pic>
        <p:nvPicPr>
          <p:cNvPr id="2050" name="Picture 2" descr="C:\Users\Rbelt\AppData\Local\Microsoft\Windows\Temporary Internet Files\Content.IE5\50YNCYK5\6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0" y="4600930"/>
            <a:ext cx="2339752" cy="12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belt\AppData\Local\Microsoft\Windows\Temporary Internet Files\Content.IE5\Y073ZJSZ\Volvo_FE_Ziegler_Brandweer_Midden-_en_West_Brabant,_Gilze_en_Rije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59" y="4941168"/>
            <a:ext cx="1355642" cy="10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erschil tussen advocaat, jurist en juridisch adviseu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1475382" cy="10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Woonconcept en NEH in de wolken met elkaar - Corporatieg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83" y="3298353"/>
            <a:ext cx="927546" cy="9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Domesta (@Domesta) |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48" y="3140968"/>
            <a:ext cx="955906" cy="95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 descr="Woningcorporatie Actium krijgt hoge waardering | Nieuw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1506231" cy="8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6" descr="Velserbroekers, ga in gesprek met handhaving: wat vindt ú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42" y="3789040"/>
            <a:ext cx="1506662" cy="103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79816"/>
            <a:ext cx="1764941" cy="5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937664" cy="93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60375" y="5215114"/>
            <a:ext cx="360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  OGGZ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23377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539551" y="1268760"/>
            <a:ext cx="809816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 dirty="0"/>
          </a:p>
          <a:p>
            <a:endParaRPr lang="nl-NL" sz="1000" dirty="0"/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Inschatting van de ernst wordt gemaakt aan de hand van </a:t>
            </a:r>
            <a:r>
              <a:rPr lang="nl-NL" sz="2000" b="1" dirty="0">
                <a:solidFill>
                  <a:schemeClr val="bg1"/>
                </a:solidFill>
              </a:rPr>
              <a:t>objectieve</a:t>
            </a:r>
            <a:r>
              <a:rPr lang="nl-NL" sz="2000" dirty="0">
                <a:solidFill>
                  <a:schemeClr val="bg1"/>
                </a:solidFill>
              </a:rPr>
              <a:t> criteria: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a. Is er </a:t>
            </a:r>
            <a:r>
              <a:rPr lang="nl-NL" sz="2000" b="1" dirty="0">
                <a:solidFill>
                  <a:schemeClr val="bg1"/>
                </a:solidFill>
              </a:rPr>
              <a:t>overlast/gevaar</a:t>
            </a:r>
            <a:r>
              <a:rPr lang="nl-NL" sz="2000" dirty="0">
                <a:solidFill>
                  <a:schemeClr val="bg1"/>
                </a:solidFill>
              </a:rPr>
              <a:t> voor de omgeving?</a:t>
            </a:r>
          </a:p>
          <a:p>
            <a:r>
              <a:rPr lang="nl-NL" sz="2000" dirty="0">
                <a:solidFill>
                  <a:schemeClr val="bg1"/>
                </a:solidFill>
              </a:rPr>
              <a:t>b. Is er gevaar voor de </a:t>
            </a:r>
            <a:r>
              <a:rPr lang="nl-NL" sz="2000" b="1" dirty="0">
                <a:solidFill>
                  <a:schemeClr val="bg1"/>
                </a:solidFill>
              </a:rPr>
              <a:t>volksgezondheid</a:t>
            </a:r>
            <a:r>
              <a:rPr lang="nl-NL" sz="2000" dirty="0">
                <a:solidFill>
                  <a:schemeClr val="bg1"/>
                </a:solidFill>
              </a:rPr>
              <a:t> van de omgeving?</a:t>
            </a:r>
          </a:p>
          <a:p>
            <a:r>
              <a:rPr lang="nl-NL" sz="2000" dirty="0">
                <a:solidFill>
                  <a:schemeClr val="bg1"/>
                </a:solidFill>
              </a:rPr>
              <a:t>c. Is er gevaar voor de </a:t>
            </a:r>
            <a:r>
              <a:rPr lang="nl-NL" sz="2000" b="1" dirty="0">
                <a:solidFill>
                  <a:schemeClr val="bg1"/>
                </a:solidFill>
              </a:rPr>
              <a:t>veiligheid</a:t>
            </a:r>
            <a:r>
              <a:rPr lang="nl-NL" sz="2000" dirty="0">
                <a:solidFill>
                  <a:schemeClr val="bg1"/>
                </a:solidFill>
              </a:rPr>
              <a:t> van inwonende personen en/of dieren?</a:t>
            </a:r>
          </a:p>
          <a:p>
            <a:r>
              <a:rPr lang="nl-NL" sz="2000" dirty="0">
                <a:solidFill>
                  <a:schemeClr val="bg1"/>
                </a:solidFill>
              </a:rPr>
              <a:t>d. Is er sprake van afglijden? </a:t>
            </a:r>
            <a:r>
              <a:rPr lang="nl-NL" sz="2000" b="1" dirty="0">
                <a:solidFill>
                  <a:schemeClr val="bg1"/>
                </a:solidFill>
              </a:rPr>
              <a:t>Maatschappelijke teloorgang</a:t>
            </a:r>
            <a:r>
              <a:rPr lang="nl-NL" sz="2000" dirty="0">
                <a:solidFill>
                  <a:schemeClr val="bg1"/>
                </a:solidFill>
              </a:rPr>
              <a:t>?</a:t>
            </a:r>
          </a:p>
          <a:p>
            <a:r>
              <a:rPr lang="nl-NL" sz="2000" dirty="0">
                <a:solidFill>
                  <a:schemeClr val="bg1"/>
                </a:solidFill>
              </a:rPr>
              <a:t> </a:t>
            </a:r>
          </a:p>
          <a:p>
            <a:r>
              <a:rPr lang="nl-NL" sz="2000" dirty="0">
                <a:solidFill>
                  <a:schemeClr val="bg1"/>
                </a:solidFill>
              </a:rPr>
              <a:t>Let op: TEO kan niet worden ingezet  zonder (bemoei)zorgtraject. Dit traject wordt ingezet vanuit het OGGZ netwerk of Sociaal Team. </a:t>
            </a:r>
          </a:p>
          <a:p>
            <a:r>
              <a:rPr lang="nl-NL" sz="2000" dirty="0"/>
              <a:t/>
            </a:r>
            <a:br>
              <a:rPr lang="nl-NL" sz="2000" dirty="0"/>
            </a:br>
            <a:endParaRPr lang="nl-NL" sz="2000" dirty="0">
              <a:solidFill>
                <a:srgbClr val="1F497D"/>
              </a:solidFill>
            </a:endParaRPr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899592" y="404664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4400" b="1" dirty="0">
                <a:solidFill>
                  <a:prstClr val="white"/>
                </a:solidFill>
              </a:rPr>
              <a:t> Criteria voor inzet TEO</a:t>
            </a:r>
          </a:p>
        </p:txBody>
      </p:sp>
    </p:spTree>
    <p:extLst>
      <p:ext uri="{BB962C8B-B14F-4D97-AF65-F5344CB8AC3E}">
        <p14:creationId xmlns:p14="http://schemas.microsoft.com/office/powerpoint/2010/main" val="23674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492932" y="1212412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600" dirty="0"/>
          </a:p>
          <a:p>
            <a:endParaRPr lang="nl-NL" sz="1600" dirty="0"/>
          </a:p>
          <a:p>
            <a:r>
              <a:rPr lang="nl-NL" sz="2800" dirty="0">
                <a:solidFill>
                  <a:schemeClr val="bg1"/>
                </a:solidFill>
              </a:rPr>
              <a:t>Via de website van het CCV maken we een stappenplan voor de casus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https://www.hetccv-woonoverlast.nl/casus</a:t>
            </a:r>
            <a:endParaRPr lang="nl-NL" sz="2800" dirty="0">
              <a:solidFill>
                <a:schemeClr val="bg1"/>
              </a:solidFill>
            </a:endParaRPr>
          </a:p>
          <a:p>
            <a:endParaRPr lang="nl-NL" sz="1600" dirty="0"/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899592" y="404664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4400" b="1" dirty="0">
                <a:solidFill>
                  <a:prstClr val="white"/>
                </a:solidFill>
              </a:rPr>
              <a:t> Stappenplan</a:t>
            </a:r>
          </a:p>
        </p:txBody>
      </p:sp>
    </p:spTree>
    <p:extLst>
      <p:ext uri="{BB962C8B-B14F-4D97-AF65-F5344CB8AC3E}">
        <p14:creationId xmlns:p14="http://schemas.microsoft.com/office/powerpoint/2010/main" val="29684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683568" y="1196752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r>
              <a:rPr lang="nl-NL" sz="2800" dirty="0">
                <a:solidFill>
                  <a:schemeClr val="bg1"/>
                </a:solidFill>
              </a:rPr>
              <a:t>In de periode juni 2019- juni 2020 zijn in </a:t>
            </a:r>
            <a:r>
              <a:rPr lang="nl-NL" sz="2800" u="sng" dirty="0">
                <a:solidFill>
                  <a:schemeClr val="bg1"/>
                </a:solidFill>
              </a:rPr>
              <a:t>totaal 6 zaken </a:t>
            </a:r>
            <a:r>
              <a:rPr lang="nl-NL" sz="2800" dirty="0">
                <a:solidFill>
                  <a:schemeClr val="bg1"/>
                </a:solidFill>
              </a:rPr>
              <a:t>opgepakt door inzet van TEO: 5 in Hoogeveen en 1 in De Wolden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Van deze zaken is in 4 gevallen de overlast gestopt door dat de overlastgevers ontruimd of verhuisd zijn. In 1 situatie is de overlast nog niet gestopt en in 1 wordt ‘as we </a:t>
            </a:r>
            <a:r>
              <a:rPr lang="nl-NL" sz="2800" dirty="0" err="1">
                <a:solidFill>
                  <a:schemeClr val="bg1"/>
                </a:solidFill>
              </a:rPr>
              <a:t>speak</a:t>
            </a:r>
            <a:r>
              <a:rPr lang="nl-NL" sz="2800" dirty="0">
                <a:solidFill>
                  <a:schemeClr val="bg1"/>
                </a:solidFill>
              </a:rPr>
              <a:t>’ een laatste kans overeenkomt aangeboden.</a:t>
            </a:r>
          </a:p>
          <a:p>
            <a:endParaRPr lang="nl-NL" sz="1100" dirty="0"/>
          </a:p>
          <a:p>
            <a:pPr marL="171450" indent="-171450">
              <a:buFont typeface="Arial" charset="0"/>
              <a:buChar char="•"/>
            </a:pPr>
            <a:endParaRPr lang="nl-NL" sz="1100" dirty="0"/>
          </a:p>
          <a:p>
            <a:pPr marL="171450" indent="-171450">
              <a:buFont typeface="Arial" charset="0"/>
              <a:buChar char="•"/>
            </a:pPr>
            <a:endParaRPr lang="nl-NL" sz="1100" dirty="0"/>
          </a:p>
          <a:p>
            <a:pPr marL="171450" indent="-171450">
              <a:buFont typeface="Arial" charset="0"/>
              <a:buChar char="•"/>
            </a:pPr>
            <a:endParaRPr lang="nl-NL" sz="1000" dirty="0"/>
          </a:p>
          <a:p>
            <a:endParaRPr lang="nl-NL" sz="1000" dirty="0"/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838200" y="404664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4400" b="1" dirty="0">
                <a:solidFill>
                  <a:prstClr val="white"/>
                </a:solidFill>
              </a:rPr>
              <a:t> Aantallen en resultaat</a:t>
            </a:r>
          </a:p>
        </p:txBody>
      </p:sp>
    </p:spTree>
    <p:extLst>
      <p:ext uri="{BB962C8B-B14F-4D97-AF65-F5344CB8AC3E}">
        <p14:creationId xmlns:p14="http://schemas.microsoft.com/office/powerpoint/2010/main" val="212936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611560" y="1196752"/>
            <a:ext cx="8064896" cy="536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nl-NL" sz="1000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Neem alle partijen vanaf het begin goed mee</a:t>
            </a:r>
          </a:p>
          <a:p>
            <a:endParaRPr lang="nl-NL" sz="2400" u="sng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Start met een gezamenlijke bijeenkomst</a:t>
            </a:r>
          </a:p>
          <a:p>
            <a:endParaRPr lang="nl-NL" sz="2400" u="sng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Zorg voor een goede verbinding tussen OGGZ en mensen van veiligheid</a:t>
            </a:r>
          </a:p>
          <a:p>
            <a:endParaRPr lang="nl-NL" sz="2400" u="sng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Zorg voor bekendheid van TEO in je gemeente</a:t>
            </a:r>
          </a:p>
          <a:p>
            <a:endParaRPr lang="nl-NL" sz="2400" u="sng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Wacht niet te lang met de inzet van TEO (al werkt het ook  prima in slepende kwesties)</a:t>
            </a:r>
          </a:p>
          <a:p>
            <a:endParaRPr lang="nl-NL" sz="2400" u="sng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nl-NL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Vier je successen! </a:t>
            </a:r>
          </a:p>
        </p:txBody>
      </p:sp>
      <p:sp>
        <p:nvSpPr>
          <p:cNvPr id="2" name="Subtitle 6"/>
          <p:cNvSpPr txBox="1">
            <a:spLocks/>
          </p:cNvSpPr>
          <p:nvPr/>
        </p:nvSpPr>
        <p:spPr bwMode="auto">
          <a:xfrm>
            <a:off x="755576" y="548680"/>
            <a:ext cx="746760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3200" b="1" dirty="0">
                <a:solidFill>
                  <a:prstClr val="white"/>
                </a:solidFill>
              </a:rPr>
              <a:t>Leerpunten</a:t>
            </a:r>
          </a:p>
          <a:p>
            <a:pPr algn="ctr"/>
            <a:r>
              <a:rPr lang="nl-NL" sz="4400" b="1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8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800" dirty="0"/>
              <a:t>            Vragen?</a:t>
            </a:r>
          </a:p>
        </p:txBody>
      </p:sp>
    </p:spTree>
    <p:extLst>
      <p:ext uri="{BB962C8B-B14F-4D97-AF65-F5344CB8AC3E}">
        <p14:creationId xmlns:p14="http://schemas.microsoft.com/office/powerpoint/2010/main" val="3928278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240</Words>
  <Application>Microsoft Office PowerPoint</Application>
  <PresentationFormat>Diavoorstelling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Ion-directiekamer</vt:lpstr>
      <vt:lpstr>1_Ion-directiekamer</vt:lpstr>
      <vt:lpstr>Team Ernstige Overlast TEO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Hoogeveen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Mensenhandel</dc:title>
  <dc:creator>angeliquet</dc:creator>
  <cp:lastModifiedBy>Rbelt</cp:lastModifiedBy>
  <cp:revision>17</cp:revision>
  <dcterms:created xsi:type="dcterms:W3CDTF">2019-06-04T09:55:19Z</dcterms:created>
  <dcterms:modified xsi:type="dcterms:W3CDTF">2020-06-22T09:46:05Z</dcterms:modified>
</cp:coreProperties>
</file>